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0" r:id="rId16"/>
    <p:sldId id="285" r:id="rId17"/>
    <p:sldId id="262" r:id="rId18"/>
    <p:sldId id="267" r:id="rId19"/>
    <p:sldId id="263" r:id="rId20"/>
    <p:sldId id="271" r:id="rId21"/>
    <p:sldId id="290" r:id="rId22"/>
    <p:sldId id="272" r:id="rId23"/>
    <p:sldId id="275" r:id="rId24"/>
    <p:sldId id="276" r:id="rId25"/>
    <p:sldId id="279" r:id="rId26"/>
    <p:sldId id="281" r:id="rId27"/>
    <p:sldId id="301" r:id="rId28"/>
    <p:sldId id="287" r:id="rId29"/>
    <p:sldId id="299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268" r:id="rId39"/>
    <p:sldId id="282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300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4.png"/><Relationship Id="rId18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5.png"/><Relationship Id="rId17" Type="http://schemas.openxmlformats.org/officeDocument/2006/relationships/image" Target="../media/image78.png"/><Relationship Id="rId2" Type="http://schemas.openxmlformats.org/officeDocument/2006/relationships/image" Target="../media/image75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3.png"/><Relationship Id="rId19" Type="http://schemas.openxmlformats.org/officeDocument/2006/relationships/image" Target="../media/image80.png"/><Relationship Id="rId4" Type="http://schemas.openxmlformats.org/officeDocument/2006/relationships/image" Target="../media/image66.png"/><Relationship Id="rId9" Type="http://schemas.openxmlformats.org/officeDocument/2006/relationships/image" Target="../media/image72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2.gif"/><Relationship Id="rId7" Type="http://schemas.openxmlformats.org/officeDocument/2006/relationships/image" Target="../media/image63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41.xml"/><Relationship Id="rId3" Type="http://schemas.openxmlformats.org/officeDocument/2006/relationships/slide" Target="slide27.xml"/><Relationship Id="rId7" Type="http://schemas.openxmlformats.org/officeDocument/2006/relationships/slide" Target="slide33.xml"/><Relationship Id="rId12" Type="http://schemas.openxmlformats.org/officeDocument/2006/relationships/slide" Target="slide40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11" Type="http://schemas.openxmlformats.org/officeDocument/2006/relationships/slide" Target="slide32.xml"/><Relationship Id="rId5" Type="http://schemas.openxmlformats.org/officeDocument/2006/relationships/slide" Target="slide28.xml"/><Relationship Id="rId15" Type="http://schemas.openxmlformats.org/officeDocument/2006/relationships/image" Target="../media/image1050.png"/><Relationship Id="rId10" Type="http://schemas.openxmlformats.org/officeDocument/2006/relationships/slide" Target="slide37.xml"/><Relationship Id="rId4" Type="http://schemas.openxmlformats.org/officeDocument/2006/relationships/slide" Target="slide29.xml"/><Relationship Id="rId9" Type="http://schemas.openxmlformats.org/officeDocument/2006/relationships/slide" Target="slide36.xml"/><Relationship Id="rId14" Type="http://schemas.openxmlformats.org/officeDocument/2006/relationships/slide" Target="slide3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2.png"/><Relationship Id="rId7" Type="http://schemas.openxmlformats.org/officeDocument/2006/relationships/image" Target="../media/image5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1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25.png"/><Relationship Id="rId10" Type="http://schemas.openxmlformats.org/officeDocument/2006/relationships/image" Target="../media/image50.png"/><Relationship Id="rId4" Type="http://schemas.openxmlformats.org/officeDocument/2006/relationships/image" Target="../media/image260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7.png"/><Relationship Id="rId7" Type="http://schemas.openxmlformats.org/officeDocument/2006/relationships/image" Target="../media/image63.png"/><Relationship Id="rId12" Type="http://schemas.openxmlformats.org/officeDocument/2006/relationships/image" Target="../media/image80.png"/><Relationship Id="rId2" Type="http://schemas.openxmlformats.org/officeDocument/2006/relationships/image" Target="../media/image16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168.png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4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5679" y="971578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947029" y="1033829"/>
            <a:ext cx="212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  <p:sp>
        <p:nvSpPr>
          <p:cNvPr id="1026" name="Rectangle 1025">
            <a:extLst>
              <a:ext uri="{FF2B5EF4-FFF2-40B4-BE49-F238E27FC236}">
                <a16:creationId xmlns:a16="http://schemas.microsoft.com/office/drawing/2014/main" id="{637EBF47-C5F7-927D-03ED-29349618FD43}"/>
              </a:ext>
            </a:extLst>
          </p:cNvPr>
          <p:cNvSpPr/>
          <p:nvPr/>
        </p:nvSpPr>
        <p:spPr>
          <a:xfrm>
            <a:off x="3047914" y="6378518"/>
            <a:ext cx="7670629" cy="3778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Brush microphase segregates to locally balance repulsive and attractive forces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2" grpId="0"/>
      <p:bldP spid="10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454061" y="2391356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71351" y="344126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71350" y="4492667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will be identical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64633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the Validation of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774319" y="1648252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988116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1846053" y="5361360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5207479" y="5361360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4438" y="6582975"/>
            <a:ext cx="2269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AD284-6A3E-5BA2-3406-B2F8C1BCD92B}"/>
              </a:ext>
            </a:extLst>
          </p:cNvPr>
          <p:cNvSpPr/>
          <p:nvPr/>
        </p:nvSpPr>
        <p:spPr>
          <a:xfrm>
            <a:off x="8065698" y="2734574"/>
            <a:ext cx="1854679" cy="171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next slide here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17265B-8F75-A7D3-E127-1CE35B9EE230}"/>
              </a:ext>
            </a:extLst>
          </p:cNvPr>
          <p:cNvSpPr/>
          <p:nvPr/>
        </p:nvSpPr>
        <p:spPr>
          <a:xfrm>
            <a:off x="6267851" y="2958562"/>
            <a:ext cx="3366685" cy="3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of Coarse-graining Protein Charge Distribution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E23A128-982A-3D38-222F-6A7C46F2FD42}"/>
              </a:ext>
            </a:extLst>
          </p:cNvPr>
          <p:cNvSpPr/>
          <p:nvPr/>
        </p:nvSpPr>
        <p:spPr>
          <a:xfrm>
            <a:off x="8893833" y="1621430"/>
            <a:ext cx="1767157" cy="57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incomplete</a:t>
            </a:r>
          </a:p>
        </p:txBody>
      </p: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871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7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6007306" y="6539930"/>
            <a:ext cx="24637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Lucida grande" panose="020B0502040204020203"/>
              </a:rPr>
              <a:t>(Chen, et al., </a:t>
            </a:r>
            <a:r>
              <a:rPr lang="en-US" sz="1100" i="1" dirty="0">
                <a:latin typeface="Lucida grande" panose="020B0502040204020203"/>
              </a:rPr>
              <a:t>Macromolecules</a:t>
            </a:r>
            <a:r>
              <a:rPr lang="en-US" sz="1100" dirty="0">
                <a:latin typeface="Lucida grande" panose="020B0502040204020203"/>
              </a:rPr>
              <a:t>, 2017 )</a:t>
            </a:r>
            <a:endParaRPr lang="en-US" sz="11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129996" y="2121938"/>
            <a:ext cx="32359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28423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25793" y="5512874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682221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25768" y="2457121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19042" y="1657125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1"/>
          <a:stretch/>
        </p:blipFill>
        <p:spPr>
          <a:xfrm>
            <a:off x="378156" y="4390491"/>
            <a:ext cx="2858554" cy="2213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/>
          <a:stretch/>
        </p:blipFill>
        <p:spPr>
          <a:xfrm>
            <a:off x="3640473" y="4390490"/>
            <a:ext cx="3066452" cy="2247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4387592" y="6603619"/>
            <a:ext cx="2030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(Xu,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955716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multivalent 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78156" y="1454890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66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3369"/>
            <a:ext cx="186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Lattice-constrained </a:t>
            </a:r>
            <a:r>
              <a:rPr lang="en-US" dirty="0" err="1">
                <a:latin typeface="Lucida grande" panose="020B0502040204020203"/>
              </a:rPr>
              <a:t>Scheutjens</a:t>
            </a:r>
            <a:r>
              <a:rPr lang="en-US" dirty="0">
                <a:latin typeface="Lucida grande" panose="020B0502040204020203"/>
              </a:rPr>
              <a:t>-Fleer SCFT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343870-5A80-0A91-71EC-49D4DCAA8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104" y="1424134"/>
            <a:ext cx="3337852" cy="2242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227390" y="3635693"/>
            <a:ext cx="31194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(Rubinstein,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2003)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F5703-7D26-84DB-73BB-D431485BD242}"/>
              </a:ext>
            </a:extLst>
          </p:cNvPr>
          <p:cNvSpPr txBox="1"/>
          <p:nvPr/>
        </p:nvSpPr>
        <p:spPr>
          <a:xfrm>
            <a:off x="1065566" y="6581080"/>
            <a:ext cx="18667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(Yu,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2018)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946EE-76B5-7EEC-0E15-D60E732CC9FF}"/>
              </a:ext>
            </a:extLst>
          </p:cNvPr>
          <p:cNvSpPr txBox="1"/>
          <p:nvPr/>
        </p:nvSpPr>
        <p:spPr>
          <a:xfrm>
            <a:off x="8009674" y="3585749"/>
            <a:ext cx="2934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</a:t>
            </a:r>
            <a:r>
              <a:rPr lang="en-US" sz="1200" dirty="0" err="1">
                <a:latin typeface="Lucida grande" panose="020B0502040204020203"/>
              </a:rPr>
              <a:t>Pryamitsyn</a:t>
            </a:r>
            <a:r>
              <a:rPr lang="en-US" sz="1200" dirty="0">
                <a:latin typeface="Lucida grande" panose="020B0502040204020203"/>
              </a:rPr>
              <a:t> et al., </a:t>
            </a:r>
            <a:r>
              <a:rPr lang="en-US" sz="1200" i="1" dirty="0">
                <a:latin typeface="Lucida grande" panose="020B0502040204020203"/>
              </a:rPr>
              <a:t>Macromolecules, </a:t>
            </a:r>
            <a:r>
              <a:rPr lang="en-US" sz="1200" dirty="0">
                <a:latin typeface="Lucida grande" panose="020B0502040204020203"/>
              </a:rPr>
              <a:t>1996)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6936159" y="4086057"/>
            <a:ext cx="5081312" cy="22131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Our theory: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Easily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Minimal approximations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9" grpId="0"/>
      <p:bldP spid="20" grpId="0"/>
      <p:bldP spid="21" grpId="0"/>
      <p:bldP spid="28" grpId="0"/>
      <p:bldP spid="30" grpId="0"/>
      <p:bldP spid="33" grpId="0"/>
      <p:bldP spid="3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274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3628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662470" y="4975573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432012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1656" y="2726729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1656" y="3737550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298300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623144" y="4959761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15422" y="2097310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5299</TotalTime>
  <Words>1983</Words>
  <Application>Microsoft Office PowerPoint</Application>
  <PresentationFormat>Widescreen</PresentationFormat>
  <Paragraphs>459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 — Method </vt:lpstr>
      <vt:lpstr>Reflectivity — Characteristic Spectra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198</cp:revision>
  <dcterms:created xsi:type="dcterms:W3CDTF">2022-03-28T18:43:16Z</dcterms:created>
  <dcterms:modified xsi:type="dcterms:W3CDTF">2022-09-07T07:33:09Z</dcterms:modified>
</cp:coreProperties>
</file>